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86" r:id="rId4"/>
    <p:sldId id="267" r:id="rId5"/>
    <p:sldId id="258" r:id="rId6"/>
    <p:sldId id="284" r:id="rId7"/>
    <p:sldId id="273" r:id="rId8"/>
    <p:sldId id="268" r:id="rId9"/>
    <p:sldId id="281" r:id="rId10"/>
    <p:sldId id="276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60" d="100"/>
          <a:sy n="60" d="100"/>
        </p:scale>
        <p:origin x="1008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Mijn%20documenten\statistiek\CBS%202023\Demografische%20ontwikkelingen%20Stichtse%20Vecht%2025-5-2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Mijn%20documenten\statistiek\CBS%202023\Demografische%20ontwikkelingen%20Stichtse%20Vecht%2025-5-2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Groei bevolking Stichte Vecht</a:t>
            </a:r>
          </a:p>
          <a:p>
            <a:pPr>
              <a:defRPr/>
            </a:pPr>
            <a:r>
              <a:rPr lang="en-US" sz="1200" b="0"/>
              <a:t>Actueel plus prognose </a:t>
            </a:r>
          </a:p>
        </c:rich>
      </c:tx>
      <c:layout>
        <c:manualLayout>
          <c:xMode val="edge"/>
          <c:yMode val="edge"/>
          <c:x val="0.3378147353535158"/>
          <c:y val="0.131923076035244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7148489587355E-2"/>
          <c:y val="2.470336629263414E-2"/>
          <c:w val="0.8198716386121645"/>
          <c:h val="0.88806512716026975"/>
        </c:manualLayout>
      </c:layout>
      <c:lineChart>
        <c:grouping val="standard"/>
        <c:varyColors val="0"/>
        <c:ser>
          <c:idx val="1"/>
          <c:order val="0"/>
          <c:tx>
            <c:v>prognose incl migratie</c:v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50"/>
              <c:layout>
                <c:manualLayout>
                  <c:x val="-4.100418274950903E-3"/>
                  <c:y val="3.978632451856568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66.835</a:t>
                    </a:r>
                  </a:p>
                </c:rich>
              </c:tx>
              <c:spPr>
                <a:solidFill>
                  <a:srgbClr val="C0504D">
                    <a:lumMod val="40000"/>
                    <a:lumOff val="60000"/>
                  </a:srgb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0D-44D3-9B80-4B17AA5B97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'1988-2040'!$H$2:$BI$2</c:f>
              <c:numCache>
                <c:formatCode>General</c:formatCode>
                <c:ptCount val="5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  <c:pt idx="39">
                  <c:v>2031</c:v>
                </c:pt>
                <c:pt idx="40">
                  <c:v>2032</c:v>
                </c:pt>
                <c:pt idx="41">
                  <c:v>2033</c:v>
                </c:pt>
                <c:pt idx="42">
                  <c:v>2034</c:v>
                </c:pt>
                <c:pt idx="43">
                  <c:v>2035</c:v>
                </c:pt>
                <c:pt idx="44">
                  <c:v>2036</c:v>
                </c:pt>
                <c:pt idx="45">
                  <c:v>2037</c:v>
                </c:pt>
                <c:pt idx="46">
                  <c:v>2038</c:v>
                </c:pt>
                <c:pt idx="47">
                  <c:v>2039</c:v>
                </c:pt>
                <c:pt idx="48">
                  <c:v>2040</c:v>
                </c:pt>
                <c:pt idx="49">
                  <c:v>2041</c:v>
                </c:pt>
                <c:pt idx="50">
                  <c:v>2042</c:v>
                </c:pt>
                <c:pt idx="51">
                  <c:v>2043</c:v>
                </c:pt>
                <c:pt idx="52">
                  <c:v>2044</c:v>
                </c:pt>
                <c:pt idx="53">
                  <c:v>2045</c:v>
                </c:pt>
              </c:numCache>
              <c:extLst/>
            </c:numRef>
          </c:cat>
          <c:val>
            <c:numRef>
              <c:f>'1988-2040'!$H$201:$BI$201</c:f>
              <c:numCache>
                <c:formatCode>#,##0</c:formatCode>
                <c:ptCount val="54"/>
                <c:pt idx="0">
                  <c:v>62064</c:v>
                </c:pt>
                <c:pt idx="1">
                  <c:v>62852</c:v>
                </c:pt>
                <c:pt idx="2">
                  <c:v>63117</c:v>
                </c:pt>
                <c:pt idx="3">
                  <c:v>63306</c:v>
                </c:pt>
                <c:pt idx="4">
                  <c:v>63535.5</c:v>
                </c:pt>
                <c:pt idx="5">
                  <c:v>63600</c:v>
                </c:pt>
                <c:pt idx="6">
                  <c:v>63538.5</c:v>
                </c:pt>
                <c:pt idx="7">
                  <c:v>63373</c:v>
                </c:pt>
                <c:pt idx="8">
                  <c:v>63137</c:v>
                </c:pt>
                <c:pt idx="9">
                  <c:v>62828.5</c:v>
                </c:pt>
                <c:pt idx="10">
                  <c:v>62734.5</c:v>
                </c:pt>
                <c:pt idx="11">
                  <c:v>62659</c:v>
                </c:pt>
                <c:pt idx="12">
                  <c:v>62544.5</c:v>
                </c:pt>
                <c:pt idx="13">
                  <c:v>62427.5</c:v>
                </c:pt>
                <c:pt idx="14">
                  <c:v>62274</c:v>
                </c:pt>
                <c:pt idx="15">
                  <c:v>62212</c:v>
                </c:pt>
                <c:pt idx="16">
                  <c:v>62458.5</c:v>
                </c:pt>
                <c:pt idx="17">
                  <c:v>62694.5</c:v>
                </c:pt>
                <c:pt idx="18">
                  <c:v>62843.5</c:v>
                </c:pt>
                <c:pt idx="19">
                  <c:v>63096.5</c:v>
                </c:pt>
                <c:pt idx="20">
                  <c:v>63491</c:v>
                </c:pt>
                <c:pt idx="21">
                  <c:v>63856</c:v>
                </c:pt>
                <c:pt idx="22">
                  <c:v>63943</c:v>
                </c:pt>
                <c:pt idx="23">
                  <c:v>64061</c:v>
                </c:pt>
                <c:pt idx="24">
                  <c:v>64450</c:v>
                </c:pt>
                <c:pt idx="25">
                  <c:v>64513</c:v>
                </c:pt>
                <c:pt idx="26">
                  <c:v>64336</c:v>
                </c:pt>
                <c:pt idx="27">
                  <c:v>64931</c:v>
                </c:pt>
                <c:pt idx="28">
                  <c:v>65108</c:v>
                </c:pt>
                <c:pt idx="29">
                  <c:v>65240</c:v>
                </c:pt>
                <c:pt idx="30">
                  <c:v>65558.468416999996</c:v>
                </c:pt>
                <c:pt idx="31">
                  <c:v>65856.278408891041</c:v>
                </c:pt>
                <c:pt idx="32">
                  <c:v>66128.389983383095</c:v>
                </c:pt>
                <c:pt idx="33">
                  <c:v>66369.669679395476</c:v>
                </c:pt>
                <c:pt idx="34">
                  <c:v>66583.905330579466</c:v>
                </c:pt>
                <c:pt idx="35">
                  <c:v>66780.765098033618</c:v>
                </c:pt>
                <c:pt idx="36">
                  <c:v>66959.532815598155</c:v>
                </c:pt>
                <c:pt idx="37">
                  <c:v>67116.404847672064</c:v>
                </c:pt>
                <c:pt idx="38">
                  <c:v>67252.614659523679</c:v>
                </c:pt>
                <c:pt idx="39">
                  <c:v>67370.916266461922</c:v>
                </c:pt>
                <c:pt idx="40">
                  <c:v>67463.175566954582</c:v>
                </c:pt>
                <c:pt idx="41">
                  <c:v>67528.741634339123</c:v>
                </c:pt>
                <c:pt idx="42">
                  <c:v>67582.492953497494</c:v>
                </c:pt>
                <c:pt idx="43">
                  <c:v>67639.915879294131</c:v>
                </c:pt>
                <c:pt idx="44">
                  <c:v>67651.860747935323</c:v>
                </c:pt>
                <c:pt idx="45">
                  <c:v>67678.742371212284</c:v>
                </c:pt>
                <c:pt idx="46">
                  <c:v>67657.900136510711</c:v>
                </c:pt>
                <c:pt idx="47">
                  <c:v>67640.795500472741</c:v>
                </c:pt>
                <c:pt idx="48">
                  <c:v>67562.054330345112</c:v>
                </c:pt>
                <c:pt idx="49">
                  <c:v>67505.022694230633</c:v>
                </c:pt>
                <c:pt idx="50">
                  <c:v>67380.800607834695</c:v>
                </c:pt>
                <c:pt idx="51">
                  <c:v>67197.715013925859</c:v>
                </c:pt>
                <c:pt idx="52">
                  <c:v>67013.836431975418</c:v>
                </c:pt>
                <c:pt idx="53">
                  <c:v>66834.641611057494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A0D-44D3-9B80-4B17AA5B970F}"/>
            </c:ext>
          </c:extLst>
        </c:ser>
        <c:ser>
          <c:idx val="0"/>
          <c:order val="1"/>
          <c:tx>
            <c:v>Groei bevolking Stchtes Vecht</c:v>
          </c:tx>
          <c:marker>
            <c:symbol val="none"/>
          </c:marker>
          <c:dPt>
            <c:idx val="8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2-CA0D-44D3-9B80-4B17AA5B970F}"/>
              </c:ext>
            </c:extLst>
          </c:dPt>
          <c:dPt>
            <c:idx val="17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3-CA0D-44D3-9B80-4B17AA5B970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CA0D-44D3-9B80-4B17AA5B970F}"/>
              </c:ext>
            </c:extLst>
          </c:dPt>
          <c:dPt>
            <c:idx val="26"/>
            <c:marker>
              <c:symbol val="diamond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5-CA0D-44D3-9B80-4B17AA5B970F}"/>
              </c:ext>
            </c:extLst>
          </c:dPt>
          <c:dPt>
            <c:idx val="34"/>
            <c:marker>
              <c:symbol val="auto"/>
              <c:spPr>
                <a:solidFill>
                  <a:srgbClr val="C0504D">
                    <a:lumMod val="20000"/>
                    <a:lumOff val="80000"/>
                  </a:srgb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A0D-44D3-9B80-4B17AA5B970F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7-CA0D-44D3-9B80-4B17AA5B970F}"/>
              </c:ext>
            </c:extLst>
          </c:dPt>
          <c:dLbls>
            <c:dLbl>
              <c:idx val="50"/>
              <c:layout>
                <c:manualLayout>
                  <c:x val="-2.7336121833005352E-3"/>
                  <c:y val="5.02564099181882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64.464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A0D-44D3-9B80-4B17AA5B970F}"/>
                </c:ext>
              </c:extLst>
            </c:dLbl>
            <c:numFmt formatCode="#,##0" sourceLinked="0"/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aseline="0"/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'1988-2040'!$H$2:$BI$2</c:f>
              <c:numCache>
                <c:formatCode>General</c:formatCode>
                <c:ptCount val="5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  <c:pt idx="39">
                  <c:v>2031</c:v>
                </c:pt>
                <c:pt idx="40">
                  <c:v>2032</c:v>
                </c:pt>
                <c:pt idx="41">
                  <c:v>2033</c:v>
                </c:pt>
                <c:pt idx="42">
                  <c:v>2034</c:v>
                </c:pt>
                <c:pt idx="43">
                  <c:v>2035</c:v>
                </c:pt>
                <c:pt idx="44">
                  <c:v>2036</c:v>
                </c:pt>
                <c:pt idx="45">
                  <c:v>2037</c:v>
                </c:pt>
                <c:pt idx="46">
                  <c:v>2038</c:v>
                </c:pt>
                <c:pt idx="47">
                  <c:v>2039</c:v>
                </c:pt>
                <c:pt idx="48">
                  <c:v>2040</c:v>
                </c:pt>
                <c:pt idx="49">
                  <c:v>2041</c:v>
                </c:pt>
                <c:pt idx="50">
                  <c:v>2042</c:v>
                </c:pt>
                <c:pt idx="51">
                  <c:v>2043</c:v>
                </c:pt>
                <c:pt idx="52">
                  <c:v>2044</c:v>
                </c:pt>
                <c:pt idx="53">
                  <c:v>2045</c:v>
                </c:pt>
              </c:numCache>
              <c:extLst/>
            </c:numRef>
          </c:cat>
          <c:val>
            <c:numRef>
              <c:f>'1988-2040'!$H$125:$BI$125</c:f>
              <c:numCache>
                <c:formatCode>#,##0</c:formatCode>
                <c:ptCount val="54"/>
                <c:pt idx="0">
                  <c:v>62064</c:v>
                </c:pt>
                <c:pt idx="1">
                  <c:v>62852</c:v>
                </c:pt>
                <c:pt idx="2">
                  <c:v>63117</c:v>
                </c:pt>
                <c:pt idx="3">
                  <c:v>63306</c:v>
                </c:pt>
                <c:pt idx="4">
                  <c:v>63535.5</c:v>
                </c:pt>
                <c:pt idx="5">
                  <c:v>63600</c:v>
                </c:pt>
                <c:pt idx="6">
                  <c:v>63538.5</c:v>
                </c:pt>
                <c:pt idx="7">
                  <c:v>63373</c:v>
                </c:pt>
                <c:pt idx="8">
                  <c:v>63137</c:v>
                </c:pt>
                <c:pt idx="9">
                  <c:v>62828.5</c:v>
                </c:pt>
                <c:pt idx="10">
                  <c:v>62734.5</c:v>
                </c:pt>
                <c:pt idx="11">
                  <c:v>62659</c:v>
                </c:pt>
                <c:pt idx="12">
                  <c:v>62544.5</c:v>
                </c:pt>
                <c:pt idx="13">
                  <c:v>62427.5</c:v>
                </c:pt>
                <c:pt idx="14">
                  <c:v>62274</c:v>
                </c:pt>
                <c:pt idx="15">
                  <c:v>62212</c:v>
                </c:pt>
                <c:pt idx="16">
                  <c:v>62458.5</c:v>
                </c:pt>
                <c:pt idx="17">
                  <c:v>62694.5</c:v>
                </c:pt>
                <c:pt idx="18">
                  <c:v>62843.5</c:v>
                </c:pt>
                <c:pt idx="19">
                  <c:v>63096.5</c:v>
                </c:pt>
                <c:pt idx="20">
                  <c:v>63491</c:v>
                </c:pt>
                <c:pt idx="21">
                  <c:v>63856</c:v>
                </c:pt>
                <c:pt idx="22">
                  <c:v>63943</c:v>
                </c:pt>
                <c:pt idx="23">
                  <c:v>64061</c:v>
                </c:pt>
                <c:pt idx="24">
                  <c:v>64450</c:v>
                </c:pt>
                <c:pt idx="25">
                  <c:v>64513</c:v>
                </c:pt>
                <c:pt idx="26">
                  <c:v>64336</c:v>
                </c:pt>
                <c:pt idx="27">
                  <c:v>64931</c:v>
                </c:pt>
                <c:pt idx="28">
                  <c:v>65108</c:v>
                </c:pt>
                <c:pt idx="29">
                  <c:v>65240</c:v>
                </c:pt>
                <c:pt idx="30">
                  <c:v>65460.277999999998</c:v>
                </c:pt>
                <c:pt idx="31">
                  <c:v>65659.598594000039</c:v>
                </c:pt>
                <c:pt idx="32">
                  <c:v>65832.96072740099</c:v>
                </c:pt>
                <c:pt idx="33">
                  <c:v>65975.277507152641</c:v>
                </c:pt>
                <c:pt idx="34">
                  <c:v>66090.377591948709</c:v>
                </c:pt>
                <c:pt idx="35">
                  <c:v>66187.955426263463</c:v>
                </c:pt>
                <c:pt idx="36">
                  <c:v>66267.322160587122</c:v>
                </c:pt>
                <c:pt idx="37">
                  <c:v>66324.707131963092</c:v>
                </c:pt>
                <c:pt idx="38">
                  <c:v>66361.374881492462</c:v>
                </c:pt>
                <c:pt idx="39">
                  <c:v>66380.106328937298</c:v>
                </c:pt>
                <c:pt idx="40">
                  <c:v>66372.806419800268</c:v>
                </c:pt>
                <c:pt idx="41">
                  <c:v>66338.864190898457</c:v>
                </c:pt>
                <c:pt idx="42">
                  <c:v>66293.175746437177</c:v>
                </c:pt>
                <c:pt idx="43">
                  <c:v>66251.221839474601</c:v>
                </c:pt>
                <c:pt idx="44">
                  <c:v>66163.920826875474</c:v>
                </c:pt>
                <c:pt idx="45">
                  <c:v>66091.664952723353</c:v>
                </c:pt>
                <c:pt idx="46">
                  <c:v>65971.864920640815</c:v>
                </c:pt>
                <c:pt idx="47">
                  <c:v>65855.97632012266</c:v>
                </c:pt>
                <c:pt idx="48">
                  <c:v>65678.717074383458</c:v>
                </c:pt>
                <c:pt idx="49">
                  <c:v>65523.40033776233</c:v>
                </c:pt>
                <c:pt idx="50">
                  <c:v>65301.226411748772</c:v>
                </c:pt>
                <c:pt idx="51">
                  <c:v>65020.609902985467</c:v>
                </c:pt>
                <c:pt idx="52">
                  <c:v>64739.621888202717</c:v>
                </c:pt>
                <c:pt idx="53">
                  <c:v>64463.731470079678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CA0D-44D3-9B80-4B17AA5B9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116672"/>
        <c:axId val="204029248"/>
      </c:lineChart>
      <c:catAx>
        <c:axId val="21711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jaar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4029248"/>
        <c:crosses val="autoZero"/>
        <c:auto val="1"/>
        <c:lblAlgn val="ctr"/>
        <c:lblOffset val="100"/>
        <c:noMultiLvlLbl val="0"/>
      </c:catAx>
      <c:valAx>
        <c:axId val="204029248"/>
        <c:scaling>
          <c:orientation val="minMax"/>
          <c:max val="75000"/>
          <c:min val="5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bevolking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17116672"/>
        <c:crosses val="autoZero"/>
        <c:crossBetween val="between"/>
      </c:valAx>
      <c:spPr>
        <a:solidFill>
          <a:srgbClr val="EEECE1"/>
        </a:solidFill>
      </c:spPr>
    </c:plotArea>
    <c:legend>
      <c:legendPos val="r"/>
      <c:layout>
        <c:manualLayout>
          <c:xMode val="edge"/>
          <c:yMode val="edge"/>
          <c:x val="0.64578751598226536"/>
          <c:y val="0.56755247224434113"/>
          <c:w val="0.21847814213384259"/>
          <c:h val="0.1135977884541504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9613231682504"/>
          <c:y val="2.6293086534686719E-2"/>
          <c:w val="0.79839626749222625"/>
          <c:h val="0.85147727519981919"/>
        </c:manualLayout>
      </c:layout>
      <c:lineChart>
        <c:grouping val="standard"/>
        <c:varyColors val="0"/>
        <c:ser>
          <c:idx val="0"/>
          <c:order val="0"/>
          <c:tx>
            <c:v>levendgeborenen</c:v>
          </c:tx>
          <c:marker>
            <c:symbol val="none"/>
          </c:marker>
          <c:dPt>
            <c:idx val="0"/>
            <c:marker>
              <c:symbol val="diamond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B131-4298-8055-45E01DFDFA69}"/>
              </c:ext>
            </c:extLst>
          </c:dPt>
          <c:dPt>
            <c:idx val="5"/>
            <c:marker>
              <c:symbol val="diamond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1-B131-4298-8055-45E01DFDFA69}"/>
              </c:ext>
            </c:extLst>
          </c:dPt>
          <c:dPt>
            <c:idx val="21"/>
            <c:bubble3D val="0"/>
            <c:spPr/>
            <c:extLst>
              <c:ext xmlns:c16="http://schemas.microsoft.com/office/drawing/2014/chart" uri="{C3380CC4-5D6E-409C-BE32-E72D297353CC}">
                <c16:uniqueId val="{00000003-B131-4298-8055-45E01DFDFA69}"/>
              </c:ext>
            </c:extLst>
          </c:dPt>
          <c:dPt>
            <c:idx val="27"/>
            <c:bubble3D val="0"/>
            <c:spPr/>
            <c:extLst>
              <c:ext xmlns:c16="http://schemas.microsoft.com/office/drawing/2014/chart" uri="{C3380CC4-5D6E-409C-BE32-E72D297353CC}">
                <c16:uniqueId val="{00000005-B131-4298-8055-45E01DFDFA69}"/>
              </c:ext>
            </c:extLst>
          </c:dPt>
          <c:dPt>
            <c:idx val="32"/>
            <c:bubble3D val="0"/>
            <c:spPr/>
            <c:extLst>
              <c:ext xmlns:c16="http://schemas.microsoft.com/office/drawing/2014/chart" uri="{C3380CC4-5D6E-409C-BE32-E72D297353CC}">
                <c16:uniqueId val="{00000007-B131-4298-8055-45E01DFDFA69}"/>
              </c:ext>
            </c:extLst>
          </c:dPt>
          <c:cat>
            <c:numRef>
              <c:f>'1988-2040'!$K$2:$BI$2</c:f>
              <c:numCache>
                <c:formatCode>General</c:formatCode>
                <c:ptCount val="5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  <c:pt idx="47">
                  <c:v>2042</c:v>
                </c:pt>
                <c:pt idx="48">
                  <c:v>2043</c:v>
                </c:pt>
                <c:pt idx="49">
                  <c:v>2044</c:v>
                </c:pt>
                <c:pt idx="50">
                  <c:v>2045</c:v>
                </c:pt>
              </c:numCache>
            </c:numRef>
          </c:cat>
          <c:val>
            <c:numRef>
              <c:f>'1988-2040'!$K$204:$BI$204</c:f>
              <c:numCache>
                <c:formatCode>General</c:formatCode>
                <c:ptCount val="51"/>
                <c:pt idx="0">
                  <c:v>873</c:v>
                </c:pt>
                <c:pt idx="1">
                  <c:v>851</c:v>
                </c:pt>
                <c:pt idx="2">
                  <c:v>833</c:v>
                </c:pt>
                <c:pt idx="3">
                  <c:v>836</c:v>
                </c:pt>
                <c:pt idx="4">
                  <c:v>843</c:v>
                </c:pt>
                <c:pt idx="5">
                  <c:v>863</c:v>
                </c:pt>
                <c:pt idx="6">
                  <c:v>734</c:v>
                </c:pt>
                <c:pt idx="7">
                  <c:v>774</c:v>
                </c:pt>
                <c:pt idx="8">
                  <c:v>762</c:v>
                </c:pt>
                <c:pt idx="9">
                  <c:v>725</c:v>
                </c:pt>
                <c:pt idx="10">
                  <c:v>715</c:v>
                </c:pt>
                <c:pt idx="11">
                  <c:v>689</c:v>
                </c:pt>
                <c:pt idx="12">
                  <c:v>659</c:v>
                </c:pt>
                <c:pt idx="13">
                  <c:v>708</c:v>
                </c:pt>
                <c:pt idx="14">
                  <c:v>700</c:v>
                </c:pt>
                <c:pt idx="15">
                  <c:v>668</c:v>
                </c:pt>
                <c:pt idx="16">
                  <c:v>642</c:v>
                </c:pt>
                <c:pt idx="17">
                  <c:v>692</c:v>
                </c:pt>
                <c:pt idx="18">
                  <c:v>620</c:v>
                </c:pt>
                <c:pt idx="19">
                  <c:v>638</c:v>
                </c:pt>
                <c:pt idx="20">
                  <c:v>601</c:v>
                </c:pt>
                <c:pt idx="21">
                  <c:v>617</c:v>
                </c:pt>
                <c:pt idx="22" formatCode="0">
                  <c:v>653</c:v>
                </c:pt>
                <c:pt idx="23" formatCode="0">
                  <c:v>603</c:v>
                </c:pt>
                <c:pt idx="24" formatCode="0">
                  <c:v>639</c:v>
                </c:pt>
                <c:pt idx="25" formatCode="0">
                  <c:v>603</c:v>
                </c:pt>
                <c:pt idx="26">
                  <c:v>673</c:v>
                </c:pt>
                <c:pt idx="27" formatCode="0">
                  <c:v>618.1</c:v>
                </c:pt>
                <c:pt idx="28" formatCode="0">
                  <c:v>615.6</c:v>
                </c:pt>
                <c:pt idx="29" formatCode="0">
                  <c:v>612.69999999999993</c:v>
                </c:pt>
                <c:pt idx="30" formatCode="0">
                  <c:v>607.4</c:v>
                </c:pt>
                <c:pt idx="31" formatCode="0">
                  <c:v>605.6</c:v>
                </c:pt>
                <c:pt idx="32" formatCode="0">
                  <c:v>610.9</c:v>
                </c:pt>
                <c:pt idx="33" formatCode="0">
                  <c:v>614.1</c:v>
                </c:pt>
                <c:pt idx="34" formatCode="0">
                  <c:v>617.1</c:v>
                </c:pt>
                <c:pt idx="35" formatCode="0">
                  <c:v>623.1</c:v>
                </c:pt>
                <c:pt idx="36" formatCode="0">
                  <c:v>628.4</c:v>
                </c:pt>
                <c:pt idx="37" formatCode="0">
                  <c:v>630</c:v>
                </c:pt>
                <c:pt idx="38" formatCode="0">
                  <c:v>633.4</c:v>
                </c:pt>
                <c:pt idx="39" formatCode="0">
                  <c:v>636.5</c:v>
                </c:pt>
                <c:pt idx="40" formatCode="0">
                  <c:v>645.9</c:v>
                </c:pt>
                <c:pt idx="41" formatCode="0">
                  <c:v>645.69999999999993</c:v>
                </c:pt>
                <c:pt idx="42" formatCode="0">
                  <c:v>650.5</c:v>
                </c:pt>
                <c:pt idx="43" formatCode="0">
                  <c:v>653.1</c:v>
                </c:pt>
                <c:pt idx="44" formatCode="0">
                  <c:v>645.9</c:v>
                </c:pt>
                <c:pt idx="45" formatCode="0">
                  <c:v>643.22309999999993</c:v>
                </c:pt>
                <c:pt idx="46" formatCode="0">
                  <c:v>636.51869999999997</c:v>
                </c:pt>
                <c:pt idx="47" formatCode="0">
                  <c:v>632.46639999999991</c:v>
                </c:pt>
                <c:pt idx="48" formatCode="0">
                  <c:v>627.14379999999994</c:v>
                </c:pt>
                <c:pt idx="49" formatCode="0">
                  <c:v>618.72939999999994</c:v>
                </c:pt>
                <c:pt idx="50" formatCode="0">
                  <c:v>616.98529999999994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31-4298-8055-45E01DFDFA69}"/>
            </c:ext>
          </c:extLst>
        </c:ser>
        <c:ser>
          <c:idx val="1"/>
          <c:order val="1"/>
          <c:tx>
            <c:v>Overledenen</c:v>
          </c:tx>
          <c:marker>
            <c:symbol val="none"/>
          </c:marker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9-B131-4298-8055-45E01DFDFA69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A-B131-4298-8055-45E01DFDFA69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B-B131-4298-8055-45E01DFDFA69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C-B131-4298-8055-45E01DFDFA69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D-B131-4298-8055-45E01DFDFA69}"/>
              </c:ext>
            </c:extLst>
          </c:dPt>
          <c:cat>
            <c:numRef>
              <c:f>'1988-2040'!$K$2:$BI$2</c:f>
              <c:numCache>
                <c:formatCode>General</c:formatCode>
                <c:ptCount val="5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  <c:pt idx="47">
                  <c:v>2042</c:v>
                </c:pt>
                <c:pt idx="48">
                  <c:v>2043</c:v>
                </c:pt>
                <c:pt idx="49">
                  <c:v>2044</c:v>
                </c:pt>
                <c:pt idx="50">
                  <c:v>2045</c:v>
                </c:pt>
              </c:numCache>
            </c:numRef>
          </c:cat>
          <c:val>
            <c:numRef>
              <c:f>'1988-2040'!$K$205:$BI$205</c:f>
              <c:numCache>
                <c:formatCode>General</c:formatCode>
                <c:ptCount val="51"/>
                <c:pt idx="0">
                  <c:v>377</c:v>
                </c:pt>
                <c:pt idx="1">
                  <c:v>403</c:v>
                </c:pt>
                <c:pt idx="2">
                  <c:v>403</c:v>
                </c:pt>
                <c:pt idx="3">
                  <c:v>444</c:v>
                </c:pt>
                <c:pt idx="4">
                  <c:v>404</c:v>
                </c:pt>
                <c:pt idx="5">
                  <c:v>385</c:v>
                </c:pt>
                <c:pt idx="6">
                  <c:v>423</c:v>
                </c:pt>
                <c:pt idx="7">
                  <c:v>449</c:v>
                </c:pt>
                <c:pt idx="8">
                  <c:v>394</c:v>
                </c:pt>
                <c:pt idx="9">
                  <c:v>454</c:v>
                </c:pt>
                <c:pt idx="10">
                  <c:v>439</c:v>
                </c:pt>
                <c:pt idx="11">
                  <c:v>465</c:v>
                </c:pt>
                <c:pt idx="12">
                  <c:v>384</c:v>
                </c:pt>
                <c:pt idx="13">
                  <c:v>437</c:v>
                </c:pt>
                <c:pt idx="14">
                  <c:v>465</c:v>
                </c:pt>
                <c:pt idx="15">
                  <c:v>501</c:v>
                </c:pt>
                <c:pt idx="16">
                  <c:v>448</c:v>
                </c:pt>
                <c:pt idx="17">
                  <c:v>471</c:v>
                </c:pt>
                <c:pt idx="18">
                  <c:v>452</c:v>
                </c:pt>
                <c:pt idx="19">
                  <c:v>502</c:v>
                </c:pt>
                <c:pt idx="20">
                  <c:v>523</c:v>
                </c:pt>
                <c:pt idx="21">
                  <c:v>549</c:v>
                </c:pt>
                <c:pt idx="22">
                  <c:v>528</c:v>
                </c:pt>
                <c:pt idx="23">
                  <c:v>547</c:v>
                </c:pt>
                <c:pt idx="24">
                  <c:v>514</c:v>
                </c:pt>
                <c:pt idx="25">
                  <c:v>608</c:v>
                </c:pt>
                <c:pt idx="26">
                  <c:v>590</c:v>
                </c:pt>
                <c:pt idx="27" formatCode="0">
                  <c:v>558</c:v>
                </c:pt>
                <c:pt idx="28">
                  <c:v>564</c:v>
                </c:pt>
                <c:pt idx="29">
                  <c:v>550</c:v>
                </c:pt>
                <c:pt idx="30">
                  <c:v>570</c:v>
                </c:pt>
                <c:pt idx="31">
                  <c:v>565</c:v>
                </c:pt>
                <c:pt idx="32" formatCode="0">
                  <c:v>570</c:v>
                </c:pt>
                <c:pt idx="33" formatCode="0">
                  <c:v>570</c:v>
                </c:pt>
                <c:pt idx="34" formatCode="0">
                  <c:v>565</c:v>
                </c:pt>
                <c:pt idx="35" formatCode="0">
                  <c:v>586.43225047063027</c:v>
                </c:pt>
                <c:pt idx="36" formatCode="0">
                  <c:v>609.66855255516418</c:v>
                </c:pt>
                <c:pt idx="37" formatCode="0">
                  <c:v>637.29990913702932</c:v>
                </c:pt>
                <c:pt idx="38" formatCode="0">
                  <c:v>667.34222890181115</c:v>
                </c:pt>
                <c:pt idx="39" formatCode="0">
                  <c:v>682.1884444612806</c:v>
                </c:pt>
                <c:pt idx="40" formatCode="0">
                  <c:v>687.85390696257525</c:v>
                </c:pt>
                <c:pt idx="41" formatCode="0">
                  <c:v>733.00101259912765</c:v>
                </c:pt>
                <c:pt idx="42" formatCode="0">
                  <c:v>722.75587415212067</c:v>
                </c:pt>
                <c:pt idx="43" formatCode="0">
                  <c:v>772.90003208253768</c:v>
                </c:pt>
                <c:pt idx="44" formatCode="0">
                  <c:v>761.7886005181557</c:v>
                </c:pt>
                <c:pt idx="45" formatCode="0">
                  <c:v>820.48234573920195</c:v>
                </c:pt>
                <c:pt idx="46" formatCode="0">
                  <c:v>791.83543662112731</c:v>
                </c:pt>
                <c:pt idx="47" formatCode="0">
                  <c:v>854.64032601355814</c:v>
                </c:pt>
                <c:pt idx="48" formatCode="0">
                  <c:v>870</c:v>
                </c:pt>
                <c:pt idx="49" formatCode="0">
                  <c:v>899.71741478274976</c:v>
                </c:pt>
                <c:pt idx="50" formatCode="0">
                  <c:v>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131-4298-8055-45E01DFDF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438272"/>
        <c:axId val="204765376"/>
      </c:lineChart>
      <c:catAx>
        <c:axId val="2164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765376"/>
        <c:crosses val="autoZero"/>
        <c:auto val="1"/>
        <c:lblAlgn val="ctr"/>
        <c:lblOffset val="100"/>
        <c:noMultiLvlLbl val="0"/>
      </c:catAx>
      <c:valAx>
        <c:axId val="204765376"/>
        <c:scaling>
          <c:orientation val="minMax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438272"/>
        <c:crosses val="autoZero"/>
        <c:crossBetween val="between"/>
      </c:valAx>
      <c:spPr>
        <a:solidFill>
          <a:srgbClr val="EEECE1"/>
        </a:solidFill>
      </c:spPr>
    </c:plotArea>
    <c:legend>
      <c:legendPos val="r"/>
      <c:layout>
        <c:manualLayout>
          <c:xMode val="edge"/>
          <c:yMode val="edge"/>
          <c:x val="0.59862879518723733"/>
          <c:y val="0.78115762555114321"/>
          <c:w val="0.29085719728339221"/>
          <c:h val="6.9970673867886968E-2"/>
        </c:manualLayout>
      </c:layout>
      <c:overlay val="0"/>
      <c:txPr>
        <a:bodyPr/>
        <a:lstStyle/>
        <a:p>
          <a:pPr rtl="0">
            <a:defRPr/>
          </a:pPr>
          <a:endParaRPr lang="nl-N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76662379353976E-2"/>
          <c:y val="1.331259602979875E-2"/>
          <c:w val="0.85547667597327226"/>
          <c:h val="0.84717400227135253"/>
        </c:manualLayout>
      </c:layout>
      <c:lineChart>
        <c:grouping val="standard"/>
        <c:varyColors val="0"/>
        <c:ser>
          <c:idx val="0"/>
          <c:order val="0"/>
          <c:tx>
            <c:v>mannen</c:v>
          </c:tx>
          <c:marker>
            <c:symbol val="none"/>
          </c:marker>
          <c:dLbls>
            <c:dLbl>
              <c:idx val="5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86A54A64-915E-41A0-97C3-682B8896775C}" type="VALUE">
                      <a:rPr lang="en-US"/>
                      <a:pPr>
                        <a:defRPr/>
                      </a:pPr>
                      <a:t>[WAARDE]</a:t>
                    </a:fld>
                    <a:r>
                      <a:rPr lang="en-US"/>
                      <a:t>,2 jaar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49377855545827E-2"/>
                      <c:h val="4.44888745223944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1C-4BDD-9532-2FDCB9CD1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'1988-2040'!$F$2:$BD$2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'1988-2040'!$F$209:$BD$209</c:f>
              <c:numCache>
                <c:formatCode>General</c:formatCode>
                <c:ptCount val="51"/>
                <c:pt idx="0">
                  <c:v>73.8</c:v>
                </c:pt>
                <c:pt idx="1">
                  <c:v>74</c:v>
                </c:pt>
                <c:pt idx="2">
                  <c:v>74.3</c:v>
                </c:pt>
                <c:pt idx="3">
                  <c:v>74</c:v>
                </c:pt>
                <c:pt idx="4">
                  <c:v>74.599999999999994</c:v>
                </c:pt>
                <c:pt idx="5">
                  <c:v>74.599999999999994</c:v>
                </c:pt>
                <c:pt idx="6">
                  <c:v>74.7</c:v>
                </c:pt>
                <c:pt idx="7">
                  <c:v>75.2</c:v>
                </c:pt>
                <c:pt idx="8">
                  <c:v>75.2</c:v>
                </c:pt>
                <c:pt idx="9">
                  <c:v>75.3</c:v>
                </c:pt>
                <c:pt idx="10">
                  <c:v>75.5</c:v>
                </c:pt>
                <c:pt idx="11">
                  <c:v>75.8</c:v>
                </c:pt>
                <c:pt idx="12">
                  <c:v>76</c:v>
                </c:pt>
                <c:pt idx="13">
                  <c:v>76.2</c:v>
                </c:pt>
                <c:pt idx="14">
                  <c:v>76.900000000000006</c:v>
                </c:pt>
                <c:pt idx="15">
                  <c:v>77.2</c:v>
                </c:pt>
                <c:pt idx="16">
                  <c:v>77.599999999999994</c:v>
                </c:pt>
                <c:pt idx="17">
                  <c:v>78</c:v>
                </c:pt>
                <c:pt idx="18">
                  <c:v>78.3</c:v>
                </c:pt>
                <c:pt idx="19">
                  <c:v>78.5</c:v>
                </c:pt>
                <c:pt idx="20">
                  <c:v>78.8</c:v>
                </c:pt>
                <c:pt idx="21">
                  <c:v>79.2</c:v>
                </c:pt>
                <c:pt idx="22">
                  <c:v>79.099999999999994</c:v>
                </c:pt>
                <c:pt idx="23">
                  <c:v>79.400000000000006</c:v>
                </c:pt>
                <c:pt idx="24">
                  <c:v>79.900000000000006</c:v>
                </c:pt>
                <c:pt idx="25">
                  <c:v>79.7</c:v>
                </c:pt>
                <c:pt idx="26">
                  <c:v>79.900000000000006</c:v>
                </c:pt>
                <c:pt idx="27">
                  <c:v>80.2</c:v>
                </c:pt>
                <c:pt idx="28">
                  <c:v>80.5</c:v>
                </c:pt>
                <c:pt idx="29">
                  <c:v>80.7</c:v>
                </c:pt>
                <c:pt idx="30">
                  <c:v>80.900000000000006</c:v>
                </c:pt>
                <c:pt idx="31">
                  <c:v>81.099999999999994</c:v>
                </c:pt>
                <c:pt idx="32" formatCode="0">
                  <c:v>81.3</c:v>
                </c:pt>
                <c:pt idx="33">
                  <c:v>81.5</c:v>
                </c:pt>
                <c:pt idx="34">
                  <c:v>81.599999999999994</c:v>
                </c:pt>
                <c:pt idx="35">
                  <c:v>81.8</c:v>
                </c:pt>
                <c:pt idx="36">
                  <c:v>82</c:v>
                </c:pt>
                <c:pt idx="37" formatCode="0">
                  <c:v>82.1</c:v>
                </c:pt>
                <c:pt idx="38" formatCode="0">
                  <c:v>82.3</c:v>
                </c:pt>
                <c:pt idx="39" formatCode="0">
                  <c:v>82.5</c:v>
                </c:pt>
                <c:pt idx="40" formatCode="0">
                  <c:v>82.6</c:v>
                </c:pt>
                <c:pt idx="41" formatCode="0">
                  <c:v>82.8</c:v>
                </c:pt>
                <c:pt idx="42" formatCode="0">
                  <c:v>82.9</c:v>
                </c:pt>
                <c:pt idx="43" formatCode="0">
                  <c:v>83.1</c:v>
                </c:pt>
                <c:pt idx="44" formatCode="0">
                  <c:v>83.3</c:v>
                </c:pt>
                <c:pt idx="45" formatCode="0">
                  <c:v>83.4</c:v>
                </c:pt>
                <c:pt idx="46" formatCode="0">
                  <c:v>83.6</c:v>
                </c:pt>
                <c:pt idx="47" formatCode="0">
                  <c:v>83.7</c:v>
                </c:pt>
                <c:pt idx="48" formatCode="0">
                  <c:v>83.9</c:v>
                </c:pt>
                <c:pt idx="49" formatCode="0">
                  <c:v>84</c:v>
                </c:pt>
                <c:pt idx="50" formatCode="0">
                  <c:v>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1C-4BDD-9532-2FDCB9CD120D}"/>
            </c:ext>
          </c:extLst>
        </c:ser>
        <c:ser>
          <c:idx val="1"/>
          <c:order val="1"/>
          <c:tx>
            <c:v>vrouwen</c:v>
          </c:tx>
          <c:marker>
            <c:symbol val="none"/>
          </c:marker>
          <c:dLbls>
            <c:dLbl>
              <c:idx val="50"/>
              <c:tx>
                <c:rich>
                  <a:bodyPr/>
                  <a:lstStyle/>
                  <a:p>
                    <a:r>
                      <a:rPr lang="en-US"/>
                      <a:t>87,4 jaar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16219500340222E-2"/>
                      <c:h val="3.0458711217922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81C-4BDD-9532-2FDCB9CD1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'1988-2040'!$F$210:$BD$210</c:f>
              <c:numCache>
                <c:formatCode>General</c:formatCode>
                <c:ptCount val="51"/>
                <c:pt idx="0">
                  <c:v>80.099999999999994</c:v>
                </c:pt>
                <c:pt idx="1">
                  <c:v>80.099999999999994</c:v>
                </c:pt>
                <c:pt idx="2">
                  <c:v>80.3</c:v>
                </c:pt>
                <c:pt idx="3">
                  <c:v>80</c:v>
                </c:pt>
                <c:pt idx="4">
                  <c:v>80.3</c:v>
                </c:pt>
                <c:pt idx="5">
                  <c:v>80.400000000000006</c:v>
                </c:pt>
                <c:pt idx="6">
                  <c:v>80.3</c:v>
                </c:pt>
                <c:pt idx="7">
                  <c:v>80.599999999999994</c:v>
                </c:pt>
                <c:pt idx="8">
                  <c:v>80.7</c:v>
                </c:pt>
                <c:pt idx="9">
                  <c:v>80.5</c:v>
                </c:pt>
                <c:pt idx="10">
                  <c:v>80.599999999999994</c:v>
                </c:pt>
                <c:pt idx="11">
                  <c:v>80.7</c:v>
                </c:pt>
                <c:pt idx="12">
                  <c:v>80.7</c:v>
                </c:pt>
                <c:pt idx="13">
                  <c:v>80.900000000000006</c:v>
                </c:pt>
                <c:pt idx="14">
                  <c:v>81.400000000000006</c:v>
                </c:pt>
                <c:pt idx="15">
                  <c:v>81.599999999999994</c:v>
                </c:pt>
                <c:pt idx="16">
                  <c:v>81.900000000000006</c:v>
                </c:pt>
                <c:pt idx="17">
                  <c:v>82.3</c:v>
                </c:pt>
                <c:pt idx="18">
                  <c:v>82.3</c:v>
                </c:pt>
                <c:pt idx="19">
                  <c:v>82.6</c:v>
                </c:pt>
                <c:pt idx="20">
                  <c:v>82.7</c:v>
                </c:pt>
                <c:pt idx="21">
                  <c:v>82.8</c:v>
                </c:pt>
                <c:pt idx="22">
                  <c:v>82.8</c:v>
                </c:pt>
                <c:pt idx="23">
                  <c:v>83</c:v>
                </c:pt>
                <c:pt idx="24">
                  <c:v>83.3</c:v>
                </c:pt>
                <c:pt idx="25">
                  <c:v>83.1</c:v>
                </c:pt>
                <c:pt idx="26">
                  <c:v>83.2</c:v>
                </c:pt>
                <c:pt idx="27">
                  <c:v>83.3</c:v>
                </c:pt>
                <c:pt idx="28">
                  <c:v>83.5</c:v>
                </c:pt>
                <c:pt idx="29">
                  <c:v>83.7</c:v>
                </c:pt>
                <c:pt idx="30">
                  <c:v>83.9</c:v>
                </c:pt>
                <c:pt idx="31">
                  <c:v>84.1</c:v>
                </c:pt>
                <c:pt idx="32" formatCode="0">
                  <c:v>84.3</c:v>
                </c:pt>
                <c:pt idx="33">
                  <c:v>84.5</c:v>
                </c:pt>
                <c:pt idx="34">
                  <c:v>84.7</c:v>
                </c:pt>
                <c:pt idx="35">
                  <c:v>84.8</c:v>
                </c:pt>
                <c:pt idx="36">
                  <c:v>85</c:v>
                </c:pt>
                <c:pt idx="37" formatCode="0">
                  <c:v>85.1</c:v>
                </c:pt>
                <c:pt idx="38" formatCode="0">
                  <c:v>85.3</c:v>
                </c:pt>
                <c:pt idx="39" formatCode="0">
                  <c:v>85.5</c:v>
                </c:pt>
                <c:pt idx="40" formatCode="0">
                  <c:v>85.7</c:v>
                </c:pt>
                <c:pt idx="41" formatCode="0">
                  <c:v>85.8</c:v>
                </c:pt>
                <c:pt idx="42" formatCode="0">
                  <c:v>86</c:v>
                </c:pt>
                <c:pt idx="43" formatCode="0">
                  <c:v>86.2</c:v>
                </c:pt>
                <c:pt idx="44" formatCode="0">
                  <c:v>86.4</c:v>
                </c:pt>
                <c:pt idx="45" formatCode="0">
                  <c:v>86.5</c:v>
                </c:pt>
                <c:pt idx="46" formatCode="0">
                  <c:v>86.7</c:v>
                </c:pt>
                <c:pt idx="47" formatCode="0">
                  <c:v>86.9</c:v>
                </c:pt>
                <c:pt idx="48" formatCode="0">
                  <c:v>87</c:v>
                </c:pt>
                <c:pt idx="49" formatCode="0">
                  <c:v>87.2</c:v>
                </c:pt>
                <c:pt idx="50" formatCode="0">
                  <c:v>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C-4BDD-9532-2FDCB9CD120D}"/>
            </c:ext>
          </c:extLst>
        </c:ser>
        <c:ser>
          <c:idx val="2"/>
          <c:order val="2"/>
          <c:tx>
            <c:v>totaal</c:v>
          </c:tx>
          <c:marker>
            <c:symbol val="none"/>
          </c:marker>
          <c:dLbls>
            <c:dLbl>
              <c:idx val="5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85,8 jaar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50942937688329E-2"/>
                      <c:h val="3.60707765397109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981C-4BDD-9532-2FDCB9CD1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'1988-2040'!$F$211:$BD$211</c:f>
              <c:numCache>
                <c:formatCode>General</c:formatCode>
                <c:ptCount val="51"/>
                <c:pt idx="0">
                  <c:v>77</c:v>
                </c:pt>
                <c:pt idx="1">
                  <c:v>77.2</c:v>
                </c:pt>
                <c:pt idx="2">
                  <c:v>77.400000000000006</c:v>
                </c:pt>
                <c:pt idx="3">
                  <c:v>77</c:v>
                </c:pt>
                <c:pt idx="4">
                  <c:v>77.5</c:v>
                </c:pt>
                <c:pt idx="5">
                  <c:v>77.5</c:v>
                </c:pt>
                <c:pt idx="6">
                  <c:v>77.599999999999994</c:v>
                </c:pt>
                <c:pt idx="7">
                  <c:v>77.900000000000006</c:v>
                </c:pt>
                <c:pt idx="8">
                  <c:v>78</c:v>
                </c:pt>
                <c:pt idx="9">
                  <c:v>78</c:v>
                </c:pt>
                <c:pt idx="10">
                  <c:v>78.099999999999994</c:v>
                </c:pt>
                <c:pt idx="11">
                  <c:v>78.3</c:v>
                </c:pt>
                <c:pt idx="12">
                  <c:v>78.400000000000006</c:v>
                </c:pt>
                <c:pt idx="13">
                  <c:v>78.7</c:v>
                </c:pt>
                <c:pt idx="14">
                  <c:v>79.2</c:v>
                </c:pt>
                <c:pt idx="15">
                  <c:v>79.5</c:v>
                </c:pt>
                <c:pt idx="16">
                  <c:v>79.8</c:v>
                </c:pt>
                <c:pt idx="17">
                  <c:v>80.2</c:v>
                </c:pt>
                <c:pt idx="18">
                  <c:v>80.400000000000006</c:v>
                </c:pt>
                <c:pt idx="19">
                  <c:v>80.7</c:v>
                </c:pt>
                <c:pt idx="20">
                  <c:v>80.8</c:v>
                </c:pt>
                <c:pt idx="21">
                  <c:v>81.099999999999994</c:v>
                </c:pt>
                <c:pt idx="22">
                  <c:v>81</c:v>
                </c:pt>
                <c:pt idx="23">
                  <c:v>81.3</c:v>
                </c:pt>
                <c:pt idx="24">
                  <c:v>81.599999999999994</c:v>
                </c:pt>
                <c:pt idx="25">
                  <c:v>81.5</c:v>
                </c:pt>
                <c:pt idx="26">
                  <c:v>81.599999999999994</c:v>
                </c:pt>
                <c:pt idx="27">
                  <c:v>81.8</c:v>
                </c:pt>
                <c:pt idx="28">
                  <c:v>82</c:v>
                </c:pt>
                <c:pt idx="29">
                  <c:v>82.2</c:v>
                </c:pt>
                <c:pt idx="30">
                  <c:v>82.4</c:v>
                </c:pt>
                <c:pt idx="31">
                  <c:v>82.6</c:v>
                </c:pt>
                <c:pt idx="32" formatCode="0">
                  <c:v>82.8</c:v>
                </c:pt>
                <c:pt idx="33">
                  <c:v>83</c:v>
                </c:pt>
                <c:pt idx="34">
                  <c:v>83.2</c:v>
                </c:pt>
                <c:pt idx="35">
                  <c:v>83.3</c:v>
                </c:pt>
                <c:pt idx="36">
                  <c:v>83.5</c:v>
                </c:pt>
                <c:pt idx="37" formatCode="0">
                  <c:v>83.7</c:v>
                </c:pt>
                <c:pt idx="38" formatCode="0">
                  <c:v>83.8</c:v>
                </c:pt>
                <c:pt idx="39" formatCode="0">
                  <c:v>84</c:v>
                </c:pt>
                <c:pt idx="40" formatCode="0">
                  <c:v>84.1</c:v>
                </c:pt>
                <c:pt idx="41" formatCode="0">
                  <c:v>84.3</c:v>
                </c:pt>
                <c:pt idx="42" formatCode="0">
                  <c:v>84.5</c:v>
                </c:pt>
                <c:pt idx="43" formatCode="0">
                  <c:v>84.6</c:v>
                </c:pt>
                <c:pt idx="44" formatCode="0">
                  <c:v>84.8</c:v>
                </c:pt>
                <c:pt idx="45" formatCode="0">
                  <c:v>85</c:v>
                </c:pt>
                <c:pt idx="46" formatCode="0">
                  <c:v>85.1</c:v>
                </c:pt>
                <c:pt idx="47" formatCode="0">
                  <c:v>85.3</c:v>
                </c:pt>
                <c:pt idx="48" formatCode="0">
                  <c:v>85.5</c:v>
                </c:pt>
                <c:pt idx="49" formatCode="0">
                  <c:v>85.6</c:v>
                </c:pt>
                <c:pt idx="50" formatCode="0">
                  <c:v>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1C-4BDD-9532-2FDCB9CD1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74464"/>
        <c:axId val="218867392"/>
      </c:lineChart>
      <c:catAx>
        <c:axId val="2165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867392"/>
        <c:crosses val="autoZero"/>
        <c:auto val="1"/>
        <c:lblAlgn val="ctr"/>
        <c:lblOffset val="100"/>
        <c:noMultiLvlLbl val="0"/>
      </c:catAx>
      <c:valAx>
        <c:axId val="218867392"/>
        <c:scaling>
          <c:orientation val="minMax"/>
          <c:max val="9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574464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75988270323565799"/>
          <c:y val="0.57863221595050596"/>
          <c:w val="0.11444651015845242"/>
          <c:h val="0.19805906499898476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0.80061</cdr:x>
      <cdr:y>0.85976</cdr:y>
    </cdr:from>
    <cdr:to>
      <cdr:x>0.90858</cdr:x>
      <cdr:y>0.90976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7005627" y="4680520"/>
          <a:ext cx="944772" cy="27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900" dirty="0"/>
            <a:t>Bron: CBS 2023</a:t>
          </a:r>
        </a:p>
        <a:p xmlns:a="http://schemas.openxmlformats.org/drawingml/2006/main">
          <a:r>
            <a:rPr lang="nl-NL" sz="900" dirty="0"/>
            <a:t> </a:t>
          </a:r>
        </a:p>
      </cdr:txBody>
    </cdr:sp>
  </cdr:relSizeAnchor>
  <cdr:relSizeAnchor xmlns:cdr="http://schemas.openxmlformats.org/drawingml/2006/chartDrawing">
    <cdr:from>
      <cdr:x>0.85945</cdr:x>
      <cdr:y>0.71364</cdr:y>
    </cdr:from>
    <cdr:to>
      <cdr:x>0.94966</cdr:x>
      <cdr:y>0.76892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7985760" y="4328154"/>
          <a:ext cx="838229" cy="335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0.40758</cdr:x>
      <cdr:y>0.67846</cdr:y>
    </cdr:from>
    <cdr:to>
      <cdr:x>0.62408</cdr:x>
      <cdr:y>0.77144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3787140" y="4114800"/>
          <a:ext cx="2011680" cy="56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0.8168</cdr:x>
      <cdr:y>0.8523</cdr:y>
    </cdr:from>
    <cdr:to>
      <cdr:x>0.89635</cdr:x>
      <cdr:y>0.89456</cdr:y>
    </cdr:to>
    <cdr:sp macro="" textlink="">
      <cdr:nvSpPr>
        <cdr:cNvPr id="6" name="Tekstvak 1"/>
        <cdr:cNvSpPr txBox="1"/>
      </cdr:nvSpPr>
      <cdr:spPr>
        <a:xfrm xmlns:a="http://schemas.openxmlformats.org/drawingml/2006/main">
          <a:off x="7589519" y="5169134"/>
          <a:ext cx="739141" cy="256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900"/>
        </a:p>
      </cdr:txBody>
    </cdr:sp>
  </cdr:relSizeAnchor>
  <cdr:relSizeAnchor xmlns:cdr="http://schemas.openxmlformats.org/drawingml/2006/chartDrawing">
    <cdr:from>
      <cdr:x>0.70804</cdr:x>
      <cdr:y>0.66087</cdr:y>
    </cdr:from>
    <cdr:to>
      <cdr:x>0.94802</cdr:x>
      <cdr:y>0.71615</cdr:y>
    </cdr:to>
    <cdr:sp macro="" textlink="">
      <cdr:nvSpPr>
        <cdr:cNvPr id="7" name="Tekstvak 2"/>
        <cdr:cNvSpPr txBox="1"/>
      </cdr:nvSpPr>
      <cdr:spPr>
        <a:xfrm xmlns:a="http://schemas.openxmlformats.org/drawingml/2006/main">
          <a:off x="6578918" y="4008114"/>
          <a:ext cx="2229831" cy="335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0.40758</cdr:x>
      <cdr:y>0.67846</cdr:y>
    </cdr:from>
    <cdr:to>
      <cdr:x>0.62408</cdr:x>
      <cdr:y>0.77144</cdr:y>
    </cdr:to>
    <cdr:sp macro="" textlink="">
      <cdr:nvSpPr>
        <cdr:cNvPr id="8" name="Tekstvak 3"/>
        <cdr:cNvSpPr txBox="1"/>
      </cdr:nvSpPr>
      <cdr:spPr>
        <a:xfrm xmlns:a="http://schemas.openxmlformats.org/drawingml/2006/main">
          <a:off x="3787140" y="4114800"/>
          <a:ext cx="2011680" cy="56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0.51322</cdr:x>
      <cdr:y>0.23809</cdr:y>
    </cdr:from>
    <cdr:to>
      <cdr:x>0.63378</cdr:x>
      <cdr:y>0.32855</cdr:y>
    </cdr:to>
    <cdr:sp macro="" textlink="">
      <cdr:nvSpPr>
        <cdr:cNvPr id="5" name="Tekstballon: rechthoek met afgeronde hoeken 4">
          <a:extLst xmlns:a="http://schemas.openxmlformats.org/drawingml/2006/main">
            <a:ext uri="{FF2B5EF4-FFF2-40B4-BE49-F238E27FC236}">
              <a16:creationId xmlns:a16="http://schemas.microsoft.com/office/drawing/2014/main" id="{E30CC240-AA20-9A2A-9AC8-B678E9A9A597}"/>
            </a:ext>
          </a:extLst>
        </cdr:cNvPr>
        <cdr:cNvSpPr/>
      </cdr:nvSpPr>
      <cdr:spPr>
        <a:xfrm xmlns:a="http://schemas.openxmlformats.org/drawingml/2006/main">
          <a:off x="4490814" y="1296144"/>
          <a:ext cx="1054940" cy="492464"/>
        </a:xfrm>
        <a:prstGeom xmlns:a="http://schemas.openxmlformats.org/drawingml/2006/main" prst="wedgeRoundRectCallout">
          <a:avLst>
            <a:gd name="adj1" fmla="val -26277"/>
            <a:gd name="adj2" fmla="val 184592"/>
            <a:gd name="adj3" fmla="val 16667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l-NL">
              <a:solidFill>
                <a:sysClr val="windowText" lastClr="000000"/>
              </a:solidFill>
            </a:rPr>
            <a:t>actueel 2021: 65.240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0.25356</cdr:x>
      <cdr:y>0.08405</cdr:y>
    </cdr:from>
    <cdr:to>
      <cdr:x>0.81172</cdr:x>
      <cdr:y>0.17607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2227519" y="451947"/>
          <a:ext cx="4903421" cy="49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NL" sz="1800" b="1" dirty="0"/>
            <a:t>Stichtse Vecht geboorte en sterfte dynamiek</a:t>
          </a:r>
        </a:p>
        <a:p xmlns:a="http://schemas.openxmlformats.org/drawingml/2006/main">
          <a:pPr algn="ctr"/>
          <a:r>
            <a:rPr lang="nl-NL" sz="1200" b="0" dirty="0"/>
            <a:t>Actueel  plus prognose t/m 2045 </a:t>
          </a:r>
        </a:p>
      </cdr:txBody>
    </cdr:sp>
  </cdr:relSizeAnchor>
  <cdr:relSizeAnchor xmlns:cdr="http://schemas.openxmlformats.org/drawingml/2006/chartDrawing">
    <cdr:from>
      <cdr:x>0.03933</cdr:x>
      <cdr:y>0.35</cdr:y>
    </cdr:from>
    <cdr:to>
      <cdr:x>0.07782</cdr:x>
      <cdr:y>0.51154</cdr:y>
    </cdr:to>
    <cdr:sp macro="" textlink="">
      <cdr:nvSpPr>
        <cdr:cNvPr id="4" name="Tekstvak 3"/>
        <cdr:cNvSpPr txBox="1"/>
      </cdr:nvSpPr>
      <cdr:spPr>
        <a:xfrm xmlns:a="http://schemas.openxmlformats.org/drawingml/2006/main" rot="16200000">
          <a:off x="54429" y="2433735"/>
          <a:ext cx="979715" cy="357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200" b="1"/>
            <a:t>Aantal</a:t>
          </a:r>
        </a:p>
      </cdr:txBody>
    </cdr:sp>
  </cdr:relSizeAnchor>
  <cdr:relSizeAnchor xmlns:cdr="http://schemas.openxmlformats.org/drawingml/2006/chartDrawing">
    <cdr:from>
      <cdr:x>0.39833</cdr:x>
      <cdr:y>0.92949</cdr:y>
    </cdr:from>
    <cdr:to>
      <cdr:x>0.65941</cdr:x>
      <cdr:y>0.97564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3701143" y="5637245"/>
          <a:ext cx="2425959" cy="27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0.4887</cdr:x>
      <cdr:y>0.91154</cdr:y>
    </cdr:from>
    <cdr:to>
      <cdr:x>0.5523</cdr:x>
      <cdr:y>0.95</cdr:y>
    </cdr:to>
    <cdr:sp macro="" textlink="">
      <cdr:nvSpPr>
        <cdr:cNvPr id="6" name="Tekstvak 5"/>
        <cdr:cNvSpPr txBox="1"/>
      </cdr:nvSpPr>
      <cdr:spPr>
        <a:xfrm xmlns:a="http://schemas.openxmlformats.org/drawingml/2006/main">
          <a:off x="4540898" y="5528388"/>
          <a:ext cx="590939" cy="233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200" b="1"/>
            <a:t>Jaren</a:t>
          </a:r>
        </a:p>
      </cdr:txBody>
    </cdr:sp>
  </cdr:relSizeAnchor>
  <cdr:relSizeAnchor xmlns:cdr="http://schemas.openxmlformats.org/drawingml/2006/chartDrawing">
    <cdr:from>
      <cdr:x>0.81535</cdr:x>
      <cdr:y>0.9574</cdr:y>
    </cdr:from>
    <cdr:to>
      <cdr:x>0.90602</cdr:x>
      <cdr:y>0.99189</cdr:y>
    </cdr:to>
    <cdr:sp macro="" textlink="">
      <cdr:nvSpPr>
        <cdr:cNvPr id="7" name="Tekstvak 6">
          <a:extLst xmlns:a="http://schemas.openxmlformats.org/drawingml/2006/main">
            <a:ext uri="{FF2B5EF4-FFF2-40B4-BE49-F238E27FC236}">
              <a16:creationId xmlns:a16="http://schemas.microsoft.com/office/drawing/2014/main" id="{1BA299D3-86D3-73F3-2D9C-2D3EBCF7A6CC}"/>
            </a:ext>
          </a:extLst>
        </cdr:cNvPr>
        <cdr:cNvSpPr txBox="1"/>
      </cdr:nvSpPr>
      <cdr:spPr>
        <a:xfrm xmlns:a="http://schemas.openxmlformats.org/drawingml/2006/main">
          <a:off x="7570839" y="5801034"/>
          <a:ext cx="841887" cy="208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800"/>
            <a:t>Bron: CBS-2023</a:t>
          </a:r>
        </a:p>
      </cdr:txBody>
    </cdr:sp>
  </cdr:relSizeAnchor>
  <cdr:relSizeAnchor xmlns:cdr="http://schemas.openxmlformats.org/drawingml/2006/chartDrawing">
    <cdr:from>
      <cdr:x>0.49967</cdr:x>
      <cdr:y>0.34483</cdr:y>
    </cdr:from>
    <cdr:to>
      <cdr:x>0.59815</cdr:x>
      <cdr:y>0.49574</cdr:y>
    </cdr:to>
    <cdr:sp macro="" textlink="">
      <cdr:nvSpPr>
        <cdr:cNvPr id="8" name="Tekstvak 7">
          <a:extLst xmlns:a="http://schemas.openxmlformats.org/drawingml/2006/main">
            <a:ext uri="{FF2B5EF4-FFF2-40B4-BE49-F238E27FC236}">
              <a16:creationId xmlns:a16="http://schemas.microsoft.com/office/drawing/2014/main" id="{B334B3E4-0011-E70A-8BD1-4511D380962D}"/>
            </a:ext>
          </a:extLst>
        </cdr:cNvPr>
        <cdr:cNvSpPr txBox="1"/>
      </cdr:nvSpPr>
      <cdr:spPr>
        <a:xfrm xmlns:a="http://schemas.openxmlformats.org/drawingml/2006/main">
          <a:off x="4639597" y="20893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/>
        </a:p>
      </cdr:txBody>
    </cdr:sp>
  </cdr:relSizeAnchor>
  <cdr:relSizeAnchor xmlns:cdr="http://schemas.openxmlformats.org/drawingml/2006/chartDrawing">
    <cdr:from>
      <cdr:x>0.4521</cdr:x>
      <cdr:y>0.17779</cdr:y>
    </cdr:from>
    <cdr:to>
      <cdr:x>0.56017</cdr:x>
      <cdr:y>0.28492</cdr:y>
    </cdr:to>
    <cdr:sp macro="" textlink="">
      <cdr:nvSpPr>
        <cdr:cNvPr id="9" name="Tekstballon: rechthoek met afgeronde hoeken 8">
          <a:extLst xmlns:a="http://schemas.openxmlformats.org/drawingml/2006/main">
            <a:ext uri="{FF2B5EF4-FFF2-40B4-BE49-F238E27FC236}">
              <a16:creationId xmlns:a16="http://schemas.microsoft.com/office/drawing/2014/main" id="{631C5782-0E02-4776-F600-F53CA4257965}"/>
            </a:ext>
          </a:extLst>
        </cdr:cNvPr>
        <cdr:cNvSpPr/>
      </cdr:nvSpPr>
      <cdr:spPr>
        <a:xfrm xmlns:a="http://schemas.openxmlformats.org/drawingml/2006/main">
          <a:off x="3971647" y="956002"/>
          <a:ext cx="949475" cy="576064"/>
        </a:xfrm>
        <a:prstGeom xmlns:a="http://schemas.openxmlformats.org/drawingml/2006/main" prst="wedgeRoundRectCallout">
          <a:avLst>
            <a:gd name="adj1" fmla="val -3131"/>
            <a:gd name="adj2" fmla="val 185366"/>
            <a:gd name="adj3" fmla="val 16667"/>
          </a:avLst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l-NL" sz="800" dirty="0">
              <a:solidFill>
                <a:sysClr val="windowText" lastClr="000000"/>
              </a:solidFill>
            </a:rPr>
            <a:t>      2020</a:t>
          </a:r>
        </a:p>
        <a:p xmlns:a="http://schemas.openxmlformats.org/drawingml/2006/main">
          <a:r>
            <a:rPr lang="nl-NL" sz="800" dirty="0">
              <a:solidFill>
                <a:sysClr val="windowText" lastClr="000000"/>
              </a:solidFill>
            </a:rPr>
            <a:t>geboorte: 603 </a:t>
          </a:r>
        </a:p>
        <a:p xmlns:a="http://schemas.openxmlformats.org/drawingml/2006/main">
          <a:r>
            <a:rPr lang="nl-NL" sz="800" dirty="0">
              <a:solidFill>
                <a:sysClr val="windowText" lastClr="000000"/>
              </a:solidFill>
            </a:rPr>
            <a:t>overlijden: 608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0.29285</cdr:x>
      <cdr:y>0.0222</cdr:y>
    </cdr:from>
    <cdr:to>
      <cdr:x>0.72351</cdr:x>
      <cdr:y>0.1424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15D87CF4-A922-7B0B-99E9-837A822D58DC}"/>
            </a:ext>
          </a:extLst>
        </cdr:cNvPr>
        <cdr:cNvSpPr txBox="1"/>
      </cdr:nvSpPr>
      <cdr:spPr>
        <a:xfrm xmlns:a="http://schemas.openxmlformats.org/drawingml/2006/main">
          <a:off x="2800524" y="129778"/>
          <a:ext cx="4118436" cy="702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b="1" dirty="0"/>
            <a:t>Levensverwachting vanaf geboorte</a:t>
          </a:r>
        </a:p>
        <a:p xmlns:a="http://schemas.openxmlformats.org/drawingml/2006/main">
          <a:pPr algn="ctr"/>
          <a:r>
            <a:rPr lang="nl-NL" sz="1400" b="0" dirty="0"/>
            <a:t>actueel plus prognose</a:t>
          </a:r>
        </a:p>
      </cdr:txBody>
    </cdr:sp>
  </cdr:relSizeAnchor>
  <cdr:relSizeAnchor xmlns:cdr="http://schemas.openxmlformats.org/drawingml/2006/chartDrawing">
    <cdr:from>
      <cdr:x>0.87719</cdr:x>
      <cdr:y>0.94351</cdr:y>
    </cdr:from>
    <cdr:to>
      <cdr:x>1</cdr:x>
      <cdr:y>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B454C1B1-D21B-DCA5-FB12-D39D8B527CD6}"/>
            </a:ext>
          </a:extLst>
        </cdr:cNvPr>
        <cdr:cNvSpPr txBox="1"/>
      </cdr:nvSpPr>
      <cdr:spPr>
        <a:xfrm xmlns:a="http://schemas.openxmlformats.org/drawingml/2006/main">
          <a:off x="7200801" y="4891699"/>
          <a:ext cx="1008111" cy="292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900" dirty="0"/>
            <a:t>Bron RIVM2023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83C2-6F39-4584-910C-02A97568A1E8}" type="datetimeFigureOut">
              <a:rPr lang="nl-NL" smtClean="0"/>
              <a:t>2-6-2023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94A9-618A-4888-8B30-5A1EF4378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6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02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Vergrijzing – geboorte en sterfte – welzijn en zorg –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17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Vergrijzing – geboorte en sterfte – welzijn en zorg –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73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31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2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9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Vergrijzing heeft sterke invloed op de economie van Stichtse Vecht. Ander koopgedrag.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94A9-618A-4888-8B30-5A1EF43781E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03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C19-8E09-452E-9551-01C48B89C4D1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EDB8-072D-483E-B779-D3B60AFC77B1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5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7EBB-9B46-48BE-907F-CA5C45C07E8A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98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3D44-C4AD-47B9-9BEE-BBAF9E72E38F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7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A1C-88A1-4B4D-BE9B-21788573C4A8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7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4A1A-3EC3-4C52-9F46-7EC962D9D9F0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9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F14A-A917-4C3A-89D0-B5C4CE67BA62}" type="datetime1">
              <a:rPr lang="nl-NL" smtClean="0"/>
              <a:t>2-6-2023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47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12FC-51A1-44A6-A3D9-D014F197C85F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99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DBF-9970-465E-B76A-E9A5B360B966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60E-9700-402F-A764-04EEE7A0F2D8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1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E5D-6AF7-43D3-B488-A33195B3E8B8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19 januari 2018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4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E1F2-E2C0-4267-A072-B755C98E4024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19 januari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E0CD-801C-49E4-B8CC-35AB1833F1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1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  <a14:imgEffect>
                      <a14:brightnessContrast bright="4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" y="1412776"/>
            <a:ext cx="8874219" cy="5040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7"/>
            <a:ext cx="7772400" cy="792089"/>
          </a:xfrm>
        </p:spPr>
        <p:txBody>
          <a:bodyPr>
            <a:normAutofit fontScale="90000"/>
          </a:bodyPr>
          <a:lstStyle/>
          <a:p>
            <a:r>
              <a:rPr lang="nl-NL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Vergrijzing in Stichtse Vecht:  </a:t>
            </a:r>
            <a:r>
              <a:rPr lang="nl-NL" sz="31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2023 - 2040</a:t>
            </a:r>
            <a:b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1915696"/>
            <a:ext cx="6400800" cy="502920"/>
          </a:xfrm>
        </p:spPr>
        <p:txBody>
          <a:bodyPr>
            <a:normAutofit/>
          </a:bodyPr>
          <a:lstStyle/>
          <a:p>
            <a:r>
              <a:rPr lang="nl-NL" sz="1400" dirty="0"/>
              <a:t>25 mei 2023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D758FDE-D3D0-00CB-C493-EEF1807D0CC1}"/>
              </a:ext>
            </a:extLst>
          </p:cNvPr>
          <p:cNvSpPr txBox="1"/>
          <p:nvPr/>
        </p:nvSpPr>
        <p:spPr>
          <a:xfrm>
            <a:off x="3419872" y="137923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Demografisch overzicht</a:t>
            </a:r>
          </a:p>
        </p:txBody>
      </p:sp>
    </p:spTree>
    <p:extLst>
      <p:ext uri="{BB962C8B-B14F-4D97-AF65-F5344CB8AC3E}">
        <p14:creationId xmlns:p14="http://schemas.microsoft.com/office/powerpoint/2010/main" val="377605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F01A74-27CF-99C1-90D6-381750AB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8100392" cy="504056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CF96AF-EB0C-CCFF-7624-2A65EC08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" y="980728"/>
            <a:ext cx="909002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371600" y="1122708"/>
            <a:ext cx="6400800" cy="497058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1828800" lvl="3" indent="-457200" algn="l">
              <a:buFont typeface="Wingdings" panose="05000000000000000000" pitchFamily="2" charset="2"/>
              <a:buChar char="§"/>
            </a:pPr>
            <a:endParaRPr lang="nl-NL" dirty="0"/>
          </a:p>
          <a:p>
            <a:pPr lvl="3" algn="l"/>
            <a:endParaRPr lang="nl-NL" dirty="0">
              <a:solidFill>
                <a:schemeClr val="tx2">
                  <a:lumMod val="75000"/>
                </a:schemeClr>
              </a:solidFill>
            </a:endParaRPr>
          </a:p>
          <a:p>
            <a:pPr lvl="3" algn="l"/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Zorg :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Mantelzorg </a:t>
            </a:r>
          </a:p>
          <a:p>
            <a:pPr lvl="3" algn="l"/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	      Zorg aan huis</a:t>
            </a:r>
          </a:p>
          <a:p>
            <a:pPr lvl="3" algn="l">
              <a:lnSpc>
                <a:spcPct val="150000"/>
              </a:lnSpc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	      Boven 85 jaar zorgbehoefte groot</a:t>
            </a:r>
          </a:p>
          <a:p>
            <a:pPr lvl="3" algn="l">
              <a:lnSpc>
                <a:spcPct val="150000"/>
              </a:lnSpc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	      Eenzaamheid</a:t>
            </a:r>
          </a:p>
          <a:p>
            <a:pPr lvl="3" algn="l">
              <a:lnSpc>
                <a:spcPct val="150000"/>
              </a:lnSpc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Huisvesting : </a:t>
            </a: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gelijkvloerse  woningen</a:t>
            </a:r>
          </a:p>
          <a:p>
            <a:pPr lvl="3" algn="l">
              <a:lnSpc>
                <a:spcPct val="150000"/>
              </a:lnSpc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		beschikbare woningen</a:t>
            </a:r>
          </a:p>
          <a:p>
            <a:pPr lvl="3" algn="l">
              <a:lnSpc>
                <a:spcPct val="150000"/>
              </a:lnSpc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Verkeer :</a:t>
            </a: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 wegstructuur-  Elektrische fiets, </a:t>
            </a:r>
            <a:r>
              <a:rPr lang="nl-NL" sz="1600" dirty="0" err="1">
                <a:solidFill>
                  <a:schemeClr val="tx2">
                    <a:lumMod val="75000"/>
                  </a:schemeClr>
                </a:solidFill>
              </a:rPr>
              <a:t>Scootmobiel</a:t>
            </a: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 		</a:t>
            </a:r>
          </a:p>
          <a:p>
            <a:pPr lvl="3" algn="l">
              <a:lnSpc>
                <a:spcPct val="150000"/>
              </a:lnSpc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                      </a:t>
            </a:r>
          </a:p>
          <a:p>
            <a:pPr lvl="3" algn="l"/>
            <a:endParaRPr lang="nl-NL" dirty="0"/>
          </a:p>
          <a:p>
            <a:pPr marL="2286000" lvl="4" indent="-457200" algn="l"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sp>
        <p:nvSpPr>
          <p:cNvPr id="5" name="Rechthoek 4"/>
          <p:cNvSpPr/>
          <p:nvPr/>
        </p:nvSpPr>
        <p:spPr>
          <a:xfrm>
            <a:off x="1547664" y="1122709"/>
            <a:ext cx="4271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bg1">
                    <a:lumMod val="50000"/>
                  </a:schemeClr>
                </a:solidFill>
              </a:rPr>
              <a:t>Vergrijzing heeft invloed op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9361E8-66D9-27B8-6BEC-903B0A35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6912768" cy="3960440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3" algn="l"/>
            <a:endParaRPr lang="nl-NL" dirty="0"/>
          </a:p>
          <a:p>
            <a:pPr lvl="4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CBS en NIDI prognose</a:t>
            </a:r>
          </a:p>
          <a:p>
            <a:pPr lvl="4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Groei bewonersaantal SV</a:t>
            </a:r>
          </a:p>
          <a:p>
            <a:pPr lvl="4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Geboorte en sterfte SV</a:t>
            </a:r>
          </a:p>
          <a:p>
            <a:pPr lvl="4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Levensverwachting</a:t>
            </a:r>
          </a:p>
          <a:p>
            <a:pPr lvl="4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Vergrijzing SV</a:t>
            </a:r>
          </a:p>
          <a:p>
            <a:pPr lvl="4" algn="l"/>
            <a:endParaRPr lang="nl-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A48915-3F0E-3537-F808-D1F4B270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245715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08552" cy="46085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3" algn="l"/>
            <a:endParaRPr lang="nl-NL" dirty="0"/>
          </a:p>
          <a:p>
            <a:pPr lvl="3" algn="l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     CBS en NIDI prognose</a:t>
            </a:r>
          </a:p>
          <a:p>
            <a:pPr lvl="3" algn="l"/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	Grote onzekerheid bevolkingsgroei naar 2050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- 7 tal scenario’s van 17.5 miljoen tot 21.6 miljoen inwoners</a:t>
            </a:r>
          </a:p>
          <a:p>
            <a:pPr lvl="3" algn="l"/>
            <a:endParaRPr lang="nl-NL" sz="1200" dirty="0">
              <a:solidFill>
                <a:schemeClr val="tx2">
                  <a:lumMod val="75000"/>
                </a:schemeClr>
              </a:solidFill>
            </a:endParaRP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- Afhankelijk van: geboorte, sterfte en migratie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	Geboorte:   1,5 – 1,8  gemiddeld kinderaantal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	Sterfte  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	Levensverwachting 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	Netto migratie</a:t>
            </a:r>
          </a:p>
          <a:p>
            <a:pPr lvl="3" algn="l"/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2114550" lvl="4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Vergrijzing</a:t>
            </a:r>
          </a:p>
          <a:p>
            <a:pPr marL="2571750" lvl="5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Babyboomers  1945-1955</a:t>
            </a:r>
          </a:p>
          <a:p>
            <a:pPr marL="2571750" lvl="5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Levensverwachting 2040  vanaf 65 jaar</a:t>
            </a:r>
          </a:p>
          <a:p>
            <a:pPr marL="3486150" lvl="7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man:  18,8  / vrouw:  21,2   / totaal:  20,1</a:t>
            </a:r>
          </a:p>
          <a:p>
            <a:pPr marL="2571750" lvl="5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65 plussers      1950 –  8%</a:t>
            </a:r>
          </a:p>
          <a:p>
            <a:pPr marL="3486150" lvl="7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2021 - 19%</a:t>
            </a:r>
          </a:p>
          <a:p>
            <a:pPr marL="3486150" lvl="7" indent="-285750" algn="l">
              <a:buFontTx/>
              <a:buChar char="-"/>
            </a:pP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2040 - 25%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A48915-3F0E-3537-F808-D1F4B270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245715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75856" y="6363298"/>
            <a:ext cx="2823592" cy="324092"/>
          </a:xfrm>
        </p:spPr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93292D-13EB-3148-BC9F-8494466A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433276"/>
            <a:ext cx="7108552" cy="853514"/>
          </a:xfrm>
          <a:prstGeom prst="rect">
            <a:avLst/>
          </a:prstGeom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F00-000009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30562"/>
              </p:ext>
            </p:extLst>
          </p:nvPr>
        </p:nvGraphicFramePr>
        <p:xfrm>
          <a:off x="196838" y="980728"/>
          <a:ext cx="8750324" cy="544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78097" y="6482077"/>
            <a:ext cx="2895600" cy="365125"/>
          </a:xfrm>
        </p:spPr>
        <p:txBody>
          <a:bodyPr/>
          <a:lstStyle/>
          <a:p>
            <a:r>
              <a:rPr lang="nl-NL" dirty="0"/>
              <a:t>25 mei 2023</a:t>
            </a: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90784"/>
              </p:ext>
            </p:extLst>
          </p:nvPr>
        </p:nvGraphicFramePr>
        <p:xfrm>
          <a:off x="179512" y="1104846"/>
          <a:ext cx="8784975" cy="537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B09813A2-6629-51A0-BA35-FBDC4979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8537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848742-A0F3-1E21-2080-40D00F86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72719"/>
              </p:ext>
            </p:extLst>
          </p:nvPr>
        </p:nvGraphicFramePr>
        <p:xfrm>
          <a:off x="755576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A9FAF7B4-4E63-CD83-966D-A2B129C7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61C7E9-7632-7D40-7D58-0B43BAF6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39822"/>
            <a:ext cx="8064896" cy="5497489"/>
          </a:xfrm>
          <a:prstGeom prst="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A9A622-17DE-3937-39F2-F3F444F5B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487" y="1988840"/>
            <a:ext cx="878657" cy="2963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29ABEE-3619-EF1C-2B04-306AF83C0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165269"/>
            <a:ext cx="792088" cy="3102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C99695A-845E-3C3F-1175-D3DB69926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F689B5-94F0-5BCE-08C5-C25C03B9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F76983-1F03-3D9D-2AF9-A8939EF41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82186"/>
            <a:ext cx="8352928" cy="5256584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57946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25 mei 2023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0D5FA8-E4FD-4427-4D4F-A6C8D2FB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00174"/>
            <a:ext cx="8640960" cy="564353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56AC94-87B0-7B6D-AD04-F832CA03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45548"/>
            <a:ext cx="71085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0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286</Words>
  <Application>Microsoft Office PowerPoint</Application>
  <PresentationFormat>Diavoorstelling (4:3)</PresentationFormat>
  <Paragraphs>82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Kantoorthema</vt:lpstr>
      <vt:lpstr>Vergrijzing in Stichtse Vecht:  2023 - 2040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Vrijdagmiddag sessie F’kamp 314</dc:title>
  <dc:creator>Fer</dc:creator>
  <cp:lastModifiedBy>Irmgard Michielsen</cp:lastModifiedBy>
  <cp:revision>134</cp:revision>
  <cp:lastPrinted>2019-11-25T14:52:55Z</cp:lastPrinted>
  <dcterms:created xsi:type="dcterms:W3CDTF">2017-10-18T14:31:22Z</dcterms:created>
  <dcterms:modified xsi:type="dcterms:W3CDTF">2023-06-02T08:14:37Z</dcterms:modified>
</cp:coreProperties>
</file>